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9" r:id="rId1"/>
    <p:sldMasterId id="2147483669" r:id="rId2"/>
    <p:sldMasterId id="2147483679" r:id="rId3"/>
  </p:sldMasterIdLst>
  <p:notesMasterIdLst>
    <p:notesMasterId r:id="rId23"/>
  </p:notesMasterIdLst>
  <p:sldIdLst>
    <p:sldId id="713" r:id="rId4"/>
    <p:sldId id="709" r:id="rId5"/>
    <p:sldId id="714" r:id="rId6"/>
    <p:sldId id="715" r:id="rId7"/>
    <p:sldId id="717" r:id="rId8"/>
    <p:sldId id="718" r:id="rId9"/>
    <p:sldId id="716" r:id="rId10"/>
    <p:sldId id="719" r:id="rId11"/>
    <p:sldId id="725" r:id="rId12"/>
    <p:sldId id="722" r:id="rId13"/>
    <p:sldId id="723" r:id="rId14"/>
    <p:sldId id="720" r:id="rId15"/>
    <p:sldId id="721" r:id="rId16"/>
    <p:sldId id="724" r:id="rId17"/>
    <p:sldId id="726" r:id="rId18"/>
    <p:sldId id="727" r:id="rId19"/>
    <p:sldId id="728" r:id="rId20"/>
    <p:sldId id="729" r:id="rId21"/>
    <p:sldId id="730" r:id="rId22"/>
  </p:sldIdLst>
  <p:sldSz cx="9144000" cy="5143500" type="screen16x9"/>
  <p:notesSz cx="6858000" cy="93138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3540F3E4-3A56-594D-A98C-62123F4F527F}">
          <p14:sldIdLst>
            <p14:sldId id="713"/>
            <p14:sldId id="709"/>
            <p14:sldId id="714"/>
            <p14:sldId id="715"/>
            <p14:sldId id="717"/>
            <p14:sldId id="718"/>
            <p14:sldId id="716"/>
            <p14:sldId id="719"/>
            <p14:sldId id="725"/>
            <p14:sldId id="722"/>
            <p14:sldId id="723"/>
            <p14:sldId id="720"/>
            <p14:sldId id="721"/>
            <p14:sldId id="724"/>
            <p14:sldId id="726"/>
            <p14:sldId id="727"/>
            <p14:sldId id="728"/>
            <p14:sldId id="729"/>
            <p14:sldId id="7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5700"/>
    <a:srgbClr val="9CADB7"/>
    <a:srgbClr val="333F48"/>
    <a:srgbClr val="005F86"/>
    <a:srgbClr val="C6531F"/>
    <a:srgbClr val="C01338"/>
    <a:srgbClr val="C00000"/>
    <a:srgbClr val="79C82A"/>
    <a:srgbClr val="DE7E7A"/>
    <a:srgbClr val="D61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80" autoAdjust="0"/>
    <p:restoredTop sz="90955" autoAdjust="0"/>
  </p:normalViewPr>
  <p:slideViewPr>
    <p:cSldViewPr>
      <p:cViewPr varScale="1">
        <p:scale>
          <a:sx n="124" d="100"/>
          <a:sy n="124" d="100"/>
        </p:scale>
        <p:origin x="872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F6FD56A5-6355-4B13-B783-7CC5477550B3}" type="datetimeFigureOut">
              <a:rPr lang="en-US"/>
              <a:pPr>
                <a:defRPr/>
              </a:pPr>
              <a:t>9/30/18</a:t>
            </a:fld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7025" y="700088"/>
            <a:ext cx="6203950" cy="34909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24085"/>
            <a:ext cx="5486400" cy="419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6E074355-CE0D-4C68-A6CB-C364ED71B3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979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579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343"/>
            <a:ext cx="7772400" cy="110299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331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043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9021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67081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806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7360"/>
            <a:ext cx="8229600" cy="29489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783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5988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74470"/>
            <a:ext cx="4038600" cy="3017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74470"/>
            <a:ext cx="4038600" cy="3017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750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6964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6138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69085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77478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1650"/>
            <a:ext cx="8229600" cy="2914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7501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9158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CA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2865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80210"/>
            <a:ext cx="8229600" cy="2948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"/>
            <a:ext cx="9144000" cy="59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823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7" r:id="rId5"/>
    <p:sldLayoutId id="2147483668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9972"/>
            <a:ext cx="822960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"/>
            <a:ext cx="9144000" cy="590359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381000" y="403622"/>
            <a:ext cx="990600" cy="118872"/>
          </a:xfrm>
          <a:prstGeom prst="rect">
            <a:avLst/>
          </a:prstGeom>
          <a:solidFill>
            <a:srgbClr val="BF57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3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7" r:id="rId5"/>
    <p:sldLayoutId id="2147483678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9972"/>
            <a:ext cx="822960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1641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9"/>
          <p:cNvSpPr txBox="1">
            <a:spLocks/>
          </p:cNvSpPr>
          <p:nvPr/>
        </p:nvSpPr>
        <p:spPr>
          <a:xfrm>
            <a:off x="548640" y="4114800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charset="0"/>
                <a:cs typeface="Arial" charset="0"/>
              </a:rPr>
              <a:t>Joshua Rhodes, PhD</a:t>
            </a:r>
          </a:p>
          <a:p>
            <a:pPr marL="0" marR="0" lvl="0" indent="0" algn="l" defTabSz="914400" rtl="0" eaLnBrk="1" fontAlgn="auto" latinLnBrk="0" hangingPunct="1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cs typeface="Arial" charset="0"/>
              </a:rPr>
              <a:t>Research Fellow/Adjunct</a:t>
            </a:r>
            <a:r>
              <a:rPr kumimoji="0" lang="en-US" sz="105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cs typeface="Arial" charset="0"/>
              </a:rPr>
              <a:t> Professor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cs typeface="Arial" charset="0"/>
              </a:rPr>
              <a:t>, The University of Texas at Austin</a:t>
            </a:r>
          </a:p>
        </p:txBody>
      </p:sp>
      <p:sp>
        <p:nvSpPr>
          <p:cNvPr id="12" name="Text Placeholder 9"/>
          <p:cNvSpPr txBox="1">
            <a:spLocks/>
          </p:cNvSpPr>
          <p:nvPr/>
        </p:nvSpPr>
        <p:spPr>
          <a:xfrm>
            <a:off x="548640" y="45720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charset="0"/>
                <a:cs typeface="Arial" charset="0"/>
              </a:rPr>
              <a:t>Fall 2018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13" name="Title Placeholder 7"/>
          <p:cNvSpPr txBox="1">
            <a:spLocks/>
          </p:cNvSpPr>
          <p:nvPr/>
        </p:nvSpPr>
        <p:spPr>
          <a:xfrm>
            <a:off x="502920" y="120015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8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charset="0"/>
              </a:rPr>
              <a:t>Applied engineering Data analysis, optimization and visualization </a:t>
            </a:r>
          </a:p>
        </p:txBody>
      </p:sp>
      <p:sp>
        <p:nvSpPr>
          <p:cNvPr id="15" name="Text Placeholder 9"/>
          <p:cNvSpPr txBox="1">
            <a:spLocks/>
          </p:cNvSpPr>
          <p:nvPr/>
        </p:nvSpPr>
        <p:spPr>
          <a:xfrm>
            <a:off x="548640" y="33337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</a:rPr>
              <a:t>Getting started with TACC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pic>
        <p:nvPicPr>
          <p:cNvPr id="16" name="Picture 15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65"/>
          <a:stretch/>
        </p:blipFill>
        <p:spPr>
          <a:xfrm>
            <a:off x="6978699" y="492786"/>
            <a:ext cx="1877397" cy="47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23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7B17C-38DD-C146-8B95-3D4FF3437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now that I am in, what do I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D2688-FF5D-7D4D-8B5D-0EF784C7E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to load programs (modules) before you can use them</a:t>
            </a:r>
          </a:p>
          <a:p>
            <a:pPr lvl="1"/>
            <a:r>
              <a:rPr lang="en-US" dirty="0"/>
              <a:t>Like double-clicking on an icon</a:t>
            </a:r>
          </a:p>
          <a:p>
            <a:r>
              <a:rPr lang="en-US" dirty="0"/>
              <a:t>To check what you can run</a:t>
            </a:r>
          </a:p>
          <a:p>
            <a:pPr lvl="1"/>
            <a:r>
              <a:rPr lang="en-US" dirty="0"/>
              <a:t>module avail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810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F82B1-99B8-7944-A4FE-DD9091209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modules are available?: module avail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C42468-1793-4C40-AC46-515B63D75B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29" y="1771650"/>
            <a:ext cx="8129141" cy="2914650"/>
          </a:xfrm>
        </p:spPr>
      </p:pic>
    </p:spTree>
    <p:extLst>
      <p:ext uri="{BB962C8B-B14F-4D97-AF65-F5344CB8AC3E}">
        <p14:creationId xmlns:p14="http://schemas.microsoft.com/office/powerpoint/2010/main" val="1679327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FB8C9-44AE-EC41-B57D-0329FBA28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65A51-4DE5-B744-A742-C10D9773E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for ALL installed programs</a:t>
            </a:r>
          </a:p>
          <a:p>
            <a:pPr lvl="1"/>
            <a:r>
              <a:rPr lang="en-US" dirty="0"/>
              <a:t>module spider</a:t>
            </a:r>
          </a:p>
          <a:p>
            <a:r>
              <a:rPr lang="en-US" dirty="0"/>
              <a:t>Check for installed programs that start with R</a:t>
            </a:r>
          </a:p>
          <a:p>
            <a:pPr lvl="1"/>
            <a:r>
              <a:rPr lang="en-US" dirty="0"/>
              <a:t>module spider R</a:t>
            </a:r>
          </a:p>
          <a:p>
            <a:pPr lvl="1"/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705294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1E8F-7F55-8C4C-A0A4-8EAF8F4DF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We have multiple versions of R installed and available, v3.4.0 has dependencies (so it d/n show up earlier)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9A5214-396E-2C49-B4CC-55E892A45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927" y="1652256"/>
            <a:ext cx="6424147" cy="3491244"/>
          </a:xfrm>
        </p:spPr>
      </p:pic>
    </p:spTree>
    <p:extLst>
      <p:ext uri="{BB962C8B-B14F-4D97-AF65-F5344CB8AC3E}">
        <p14:creationId xmlns:p14="http://schemas.microsoft.com/office/powerpoint/2010/main" val="1594810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83D48-B1C6-D949-AB23-B0858CBB5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the packages we used to build our R homework, we need R v3.4.0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2C8D8-EB5E-8D4B-8397-1648CB485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must load the dependencies first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A13371-227A-1C4C-9BB3-4C7E2F2D93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2"/>
          <a:stretch/>
        </p:blipFill>
        <p:spPr>
          <a:xfrm>
            <a:off x="0" y="2724150"/>
            <a:ext cx="9144000" cy="232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00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9E157-3005-174E-BCEE-30C5B2951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your own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44F6D-8722-FB40-AEDC-97C972BD2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Here we will install GAMS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www.gams.com</a:t>
            </a:r>
            <a:r>
              <a:rPr lang="en-US" dirty="0"/>
              <a:t>/24.8/docs/</a:t>
            </a:r>
            <a:r>
              <a:rPr lang="en-US" dirty="0" err="1"/>
              <a:t>userguides</a:t>
            </a:r>
            <a:r>
              <a:rPr lang="en-US" dirty="0"/>
              <a:t>/</a:t>
            </a:r>
            <a:r>
              <a:rPr lang="en-US" dirty="0" err="1"/>
              <a:t>userguide</a:t>
            </a:r>
            <a:r>
              <a:rPr lang="en-US" dirty="0"/>
              <a:t>/_u_g__u_n_i_x__</a:t>
            </a:r>
            <a:r>
              <a:rPr lang="en-US" dirty="0" err="1"/>
              <a:t>i_n_s_t_a_l_l.html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7FEE03-29D3-904C-9285-5627A8EDC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323349"/>
            <a:ext cx="4572000" cy="182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94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E3B05-F1BE-354F-A433-B8C9C30C1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create shortcuts for yourself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EA2A5-EB37-E84B-9E7E-45CBBC8EF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alias gams=~/opt/gams/gams25.0_linux_x64_64_sfx/gams</a:t>
            </a:r>
          </a:p>
          <a:p>
            <a:r>
              <a:rPr lang="en-US" sz="2000" dirty="0"/>
              <a:t>alias </a:t>
            </a:r>
            <a:r>
              <a:rPr lang="en-US" sz="2000" dirty="0" err="1"/>
              <a:t>gamslib</a:t>
            </a:r>
            <a:r>
              <a:rPr lang="en-US" sz="2000" dirty="0"/>
              <a:t>=~/opt/gams/gams25.0_linux_x64_64_sfx/</a:t>
            </a:r>
            <a:r>
              <a:rPr lang="en-US" sz="2000" dirty="0" err="1"/>
              <a:t>gamslib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14146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57BC7-F4ED-9C4C-9DFC-24A22C71C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 use TACC for more than 90 minutes, you will need to submit a job to the queue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DA4CD-9A65-F241-BD5D-45C1AB466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sequence to get in the queue</a:t>
            </a:r>
          </a:p>
          <a:p>
            <a:pPr lvl="1"/>
            <a:r>
              <a:rPr lang="en-US" dirty="0"/>
              <a:t>Shell script</a:t>
            </a:r>
          </a:p>
          <a:p>
            <a:pPr lvl="1"/>
            <a:r>
              <a:rPr lang="en-US" dirty="0"/>
              <a:t>R script</a:t>
            </a:r>
          </a:p>
        </p:txBody>
      </p:sp>
    </p:spTree>
    <p:extLst>
      <p:ext uri="{BB962C8B-B14F-4D97-AF65-F5344CB8AC3E}">
        <p14:creationId xmlns:p14="http://schemas.microsoft.com/office/powerpoint/2010/main" val="3969265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F927F-E561-A34F-BBEA-0C592BE10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Aside: you can use VIM to make some quick edits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ADFEAF-60FD-E94E-9143-45D2493C5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57375"/>
            <a:ext cx="8229600" cy="2743200"/>
          </a:xfrm>
        </p:spPr>
      </p:pic>
    </p:spTree>
    <p:extLst>
      <p:ext uri="{BB962C8B-B14F-4D97-AF65-F5344CB8AC3E}">
        <p14:creationId xmlns:p14="http://schemas.microsoft.com/office/powerpoint/2010/main" val="3738427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5741E-43FD-DF40-AB53-9C2DD8B07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 can use a utility like </a:t>
            </a:r>
            <a:r>
              <a:rPr lang="en-US" dirty="0" err="1"/>
              <a:t>CyberDuck</a:t>
            </a:r>
            <a:r>
              <a:rPr lang="en-US" dirty="0"/>
              <a:t> to make life easier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B39B2E-98AD-274A-B63B-DC958ECACC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183816"/>
            <a:ext cx="4876800" cy="3966370"/>
          </a:xfrm>
        </p:spPr>
      </p:pic>
    </p:spTree>
    <p:extLst>
      <p:ext uri="{BB962C8B-B14F-4D97-AF65-F5344CB8AC3E}">
        <p14:creationId xmlns:p14="http://schemas.microsoft.com/office/powerpoint/2010/main" val="2014309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TACC is the Texas Advanced Computing Center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Started in 1960s with a CRAY CDC 6600</a:t>
            </a:r>
          </a:p>
          <a:p>
            <a:pPr lvl="1"/>
            <a:r>
              <a:rPr lang="en-US" dirty="0"/>
              <a:t>Your phone is more powerful than this thing now</a:t>
            </a:r>
          </a:p>
          <a:p>
            <a:r>
              <a:rPr lang="en-US" dirty="0"/>
              <a:t>TACC became TACC in 2001</a:t>
            </a:r>
          </a:p>
          <a:p>
            <a:r>
              <a:rPr lang="en-US" dirty="0"/>
              <a:t>Mostly housed at the PRC campus</a:t>
            </a:r>
          </a:p>
          <a:p>
            <a:pPr lvl="1"/>
            <a:r>
              <a:rPr lang="en-US" dirty="0"/>
              <a:t>Visualization lab on Main Campus </a:t>
            </a:r>
          </a:p>
        </p:txBody>
      </p:sp>
    </p:spTree>
    <p:extLst>
      <p:ext uri="{BB962C8B-B14F-4D97-AF65-F5344CB8AC3E}">
        <p14:creationId xmlns:p14="http://schemas.microsoft.com/office/powerpoint/2010/main" val="86700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E59DE-498C-794B-87DF-DF4A6BFA0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TACC is available for you as part of 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A1C-7BA6-BA4B-BF8B-FAE05A2CC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Computing is free</a:t>
            </a:r>
          </a:p>
          <a:p>
            <a:r>
              <a:rPr lang="en-US" dirty="0"/>
              <a:t>Your advisor needs to get a project set up</a:t>
            </a:r>
          </a:p>
          <a:p>
            <a:r>
              <a:rPr lang="en-US" dirty="0"/>
              <a:t>TACC can be brought on for research projects and as computing support for grants</a:t>
            </a:r>
          </a:p>
          <a:p>
            <a:r>
              <a:rPr lang="en-US" dirty="0"/>
              <a:t>Deeper dives into using TACC, by TACC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learn.tacc.utexas.edu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119818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85605-C107-9A48-9E71-0FB91E6C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into TACC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38917-B452-D149-ABC4-B8AA88CAD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Terminal</a:t>
            </a:r>
          </a:p>
          <a:p>
            <a:pPr lvl="1"/>
            <a:r>
              <a:rPr lang="en-US" dirty="0" err="1"/>
              <a:t>ssh</a:t>
            </a:r>
            <a:r>
              <a:rPr lang="en-US" dirty="0"/>
              <a:t> &lt;username&gt;@</a:t>
            </a:r>
            <a:r>
              <a:rPr lang="en-US" dirty="0" err="1"/>
              <a:t>maverick.tacc.utexas.edu</a:t>
            </a:r>
            <a:endParaRPr lang="en-US" dirty="0"/>
          </a:p>
          <a:p>
            <a:pPr lvl="1"/>
            <a:r>
              <a:rPr lang="en-US" dirty="0"/>
              <a:t>Password</a:t>
            </a:r>
          </a:p>
          <a:p>
            <a:pPr lvl="1"/>
            <a:r>
              <a:rPr lang="en-US" dirty="0"/>
              <a:t>2-factor authentication </a:t>
            </a:r>
          </a:p>
        </p:txBody>
      </p:sp>
    </p:spTree>
    <p:extLst>
      <p:ext uri="{BB962C8B-B14F-4D97-AF65-F5344CB8AC3E}">
        <p14:creationId xmlns:p14="http://schemas.microsoft.com/office/powerpoint/2010/main" val="3508096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2C94D-44A0-2E4F-AD34-33A7D4C3A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first thing you see is your account balance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38693E-0A86-464A-9B68-D86DE766F8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2352675"/>
            <a:ext cx="7797800" cy="1752600"/>
          </a:xfrm>
        </p:spPr>
      </p:pic>
    </p:spTree>
    <p:extLst>
      <p:ext uri="{BB962C8B-B14F-4D97-AF65-F5344CB8AC3E}">
        <p14:creationId xmlns:p14="http://schemas.microsoft.com/office/powerpoint/2010/main" val="1587273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8D52A-9AA9-DA46-97A3-0CA13FC32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$Home vs. $Work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B1823-36C7-D14E-9D30-FC7856707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$Home: where you run programs from</a:t>
            </a:r>
          </a:p>
          <a:p>
            <a:pPr lvl="1"/>
            <a:r>
              <a:rPr lang="en-US" dirty="0"/>
              <a:t>10GB storage</a:t>
            </a:r>
          </a:p>
          <a:p>
            <a:r>
              <a:rPr lang="en-US" dirty="0"/>
              <a:t>$Work: where you store your data</a:t>
            </a:r>
          </a:p>
          <a:p>
            <a:pPr lvl="1"/>
            <a:r>
              <a:rPr lang="en-US" dirty="0"/>
              <a:t>1TB storage</a:t>
            </a:r>
          </a:p>
          <a:p>
            <a:r>
              <a:rPr lang="en-US" dirty="0"/>
              <a:t>You can access your data in work from home</a:t>
            </a:r>
          </a:p>
          <a:p>
            <a:pPr lvl="1"/>
            <a:r>
              <a:rPr lang="en-US" dirty="0"/>
              <a:t>i.e. function running in $home can read file in $work</a:t>
            </a:r>
          </a:p>
        </p:txBody>
      </p:sp>
    </p:spTree>
    <p:extLst>
      <p:ext uri="{BB962C8B-B14F-4D97-AF65-F5344CB8AC3E}">
        <p14:creationId xmlns:p14="http://schemas.microsoft.com/office/powerpoint/2010/main" val="978749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06D89-8FE3-FD43-BCF9-58F68743C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land on your home folder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94A8-E349-0C49-BC41-69088D1C3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home/XXXXX/&lt;</a:t>
            </a:r>
            <a:r>
              <a:rPr lang="en-US" dirty="0" err="1"/>
              <a:t>tacc_username</a:t>
            </a:r>
            <a:r>
              <a:rPr lang="en-US" dirty="0"/>
              <a:t>&gt;</a:t>
            </a:r>
          </a:p>
          <a:p>
            <a:r>
              <a:rPr lang="en-US" dirty="0"/>
              <a:t>The same commands we learned in Lecture 2:Terminal apply here</a:t>
            </a:r>
          </a:p>
          <a:p>
            <a:pPr lvl="1"/>
            <a:r>
              <a:rPr lang="en-US" dirty="0"/>
              <a:t>cd, </a:t>
            </a:r>
            <a:r>
              <a:rPr lang="en-US" dirty="0" err="1"/>
              <a:t>mkdir</a:t>
            </a:r>
            <a:r>
              <a:rPr lang="en-US" dirty="0"/>
              <a:t>, ls, </a:t>
            </a:r>
            <a:r>
              <a:rPr lang="en-US" dirty="0" err="1"/>
              <a:t>rm</a:t>
            </a:r>
            <a:r>
              <a:rPr lang="en-US" dirty="0"/>
              <a:t>, </a:t>
            </a:r>
            <a:r>
              <a:rPr lang="en-US" dirty="0" err="1"/>
              <a:t>rmdir</a:t>
            </a:r>
            <a:r>
              <a:rPr lang="en-US" dirty="0"/>
              <a:t>, etc. </a:t>
            </a:r>
          </a:p>
        </p:txBody>
      </p:sp>
    </p:spTree>
    <p:extLst>
      <p:ext uri="{BB962C8B-B14F-4D97-AF65-F5344CB8AC3E}">
        <p14:creationId xmlns:p14="http://schemas.microsoft.com/office/powerpoint/2010/main" val="1945265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F8971-2491-724D-A602-D28E81748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When you first log on, you are on a login node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23E71-D428-B843-9724-E34F5E5CE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CANNOT RUN PROGRAMS ON THE LOGIN NODE – YOU WILL GET KICKED OFF</a:t>
            </a:r>
          </a:p>
          <a:p>
            <a:r>
              <a:rPr lang="en-US" dirty="0"/>
              <a:t>You can make folders, move files, edit file, install programs, queue files to run</a:t>
            </a:r>
          </a:p>
        </p:txBody>
      </p:sp>
    </p:spTree>
    <p:extLst>
      <p:ext uri="{BB962C8B-B14F-4D97-AF65-F5344CB8AC3E}">
        <p14:creationId xmlns:p14="http://schemas.microsoft.com/office/powerpoint/2010/main" val="1684483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23093-17EB-E449-84B3-56AC495D5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There is a way to get a compute node all to yourself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19594-08C5-8748-8AB9-D3B852D14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create an interactive development session</a:t>
            </a:r>
          </a:p>
          <a:p>
            <a:pPr lvl="1"/>
            <a:r>
              <a:rPr lang="en-US" dirty="0" err="1"/>
              <a:t>idev</a:t>
            </a:r>
            <a:r>
              <a:rPr lang="en-US" dirty="0"/>
              <a:t> –m 90</a:t>
            </a:r>
          </a:p>
          <a:p>
            <a:pPr lvl="1"/>
            <a:r>
              <a:rPr lang="en-US" dirty="0"/>
              <a:t>-m 90 = get computer for 90 min, default = 30 min</a:t>
            </a:r>
          </a:p>
          <a:p>
            <a:pPr lvl="2"/>
            <a:r>
              <a:rPr lang="en-US" dirty="0"/>
              <a:t>Will kick you off and not save anything at end of time!!</a:t>
            </a:r>
          </a:p>
        </p:txBody>
      </p:sp>
    </p:spTree>
    <p:extLst>
      <p:ext uri="{BB962C8B-B14F-4D97-AF65-F5344CB8AC3E}">
        <p14:creationId xmlns:p14="http://schemas.microsoft.com/office/powerpoint/2010/main" val="376105687"/>
      </p:ext>
    </p:extLst>
  </p:cSld>
  <p:clrMapOvr>
    <a:masterClrMapping/>
  </p:clrMapOvr>
</p:sld>
</file>

<file path=ppt/theme/theme1.xml><?xml version="1.0" encoding="utf-8"?>
<a:theme xmlns:a="http://schemas.openxmlformats.org/drawingml/2006/main" name="16-9 Light Backgroun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E397M_Lectures_Intro" id="{8DBA0F24-A2B8-154C-89F0-3D4923FAEF39}" vid="{B20404DA-FEF4-6747-AC0A-657512601EF6}"/>
    </a:ext>
  </a:extLst>
</a:theme>
</file>

<file path=ppt/theme/theme2.xml><?xml version="1.0" encoding="utf-8"?>
<a:theme xmlns:a="http://schemas.openxmlformats.org/drawingml/2006/main" name="16-9 White Backgrou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E397M_Lectures_Intro" id="{8DBA0F24-A2B8-154C-89F0-3D4923FAEF39}" vid="{31117509-7AC5-2344-8B79-8B8901AE8445}"/>
    </a:ext>
  </a:extLst>
</a:theme>
</file>

<file path=ppt/theme/theme3.xml><?xml version="1.0" encoding="utf-8"?>
<a:theme xmlns:a="http://schemas.openxmlformats.org/drawingml/2006/main" name="1_16-9 White Backgrou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E397M_Lectures_Intro" id="{8DBA0F24-A2B8-154C-89F0-3D4923FAEF39}" vid="{084717D3-0CB0-574E-A08D-E1BD5B27B62B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16-9 Light Background</Template>
  <TotalTime>778</TotalTime>
  <Words>591</Words>
  <Application>Microsoft Macintosh PowerPoint</Application>
  <PresentationFormat>On-screen Show (16:9)</PresentationFormat>
  <Paragraphs>70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ヒラギノ角ゴ Pro W3</vt:lpstr>
      <vt:lpstr>Arial</vt:lpstr>
      <vt:lpstr>Arial Black</vt:lpstr>
      <vt:lpstr>Calibri</vt:lpstr>
      <vt:lpstr>16-9 Light Background</vt:lpstr>
      <vt:lpstr>16-9 White Backgroud</vt:lpstr>
      <vt:lpstr>1_16-9 White Backgroud</vt:lpstr>
      <vt:lpstr>PowerPoint Presentation</vt:lpstr>
      <vt:lpstr>TACC is the Texas Advanced Computing Center</vt:lpstr>
      <vt:lpstr>TACC is available for you as part of UT</vt:lpstr>
      <vt:lpstr>Logging into TACC</vt:lpstr>
      <vt:lpstr>The first thing you see is your account balance</vt:lpstr>
      <vt:lpstr>$Home vs. $Work directory</vt:lpstr>
      <vt:lpstr>You land on your home folder</vt:lpstr>
      <vt:lpstr>When you first log on, you are on a login node</vt:lpstr>
      <vt:lpstr>There is a way to get a compute node all to yourself</vt:lpstr>
      <vt:lpstr>So now that I am in, what do I do?</vt:lpstr>
      <vt:lpstr>What modules are available?: module avail</vt:lpstr>
      <vt:lpstr>Is that it?</vt:lpstr>
      <vt:lpstr>We have multiple versions of R installed and available, v3.4.0 has dependencies (so it d/n show up earlier)</vt:lpstr>
      <vt:lpstr>For the packages we used to build our R homework, we need R v3.4.0</vt:lpstr>
      <vt:lpstr>Installing your own software</vt:lpstr>
      <vt:lpstr>You can create shortcuts for yourself </vt:lpstr>
      <vt:lpstr>To use TACC for more than 90 minutes, you will need to submit a job to the queue</vt:lpstr>
      <vt:lpstr>Aside: you can use VIM to make some quick edits</vt:lpstr>
      <vt:lpstr>You can use a utility like CyberDuck to make life easier</vt:lpstr>
    </vt:vector>
  </TitlesOfParts>
  <Manager/>
  <Company/>
  <LinksUpToDate>false</LinksUpToDate>
  <SharedDoc>false</SharedDoc>
  <HyperlinkBase/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Joshua D. Rhodes</dc:creator>
  <cp:keywords/>
  <dc:description/>
  <cp:lastModifiedBy>Joshua D. Rhodes</cp:lastModifiedBy>
  <cp:revision>15</cp:revision>
  <cp:lastPrinted>2011-01-24T02:49:42Z</cp:lastPrinted>
  <dcterms:created xsi:type="dcterms:W3CDTF">2018-02-11T16:01:34Z</dcterms:created>
  <dcterms:modified xsi:type="dcterms:W3CDTF">2018-09-30T23:14:43Z</dcterms:modified>
  <cp:category/>
</cp:coreProperties>
</file>